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77" r:id="rId6"/>
    <p:sldId id="283" r:id="rId7"/>
    <p:sldId id="282" r:id="rId8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42345D-6030-4607-B66B-2AC9172947D7}" v="11" dt="2023-07-11T07:59:52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>
      <p:cViewPr varScale="1">
        <p:scale>
          <a:sx n="79" d="100"/>
          <a:sy n="79" d="100"/>
        </p:scale>
        <p:origin x="159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a Alonso (EAPN-ES)" userId="c1ab553b-eed0-42a4-b672-f6d0074d0418" providerId="ADAL" clId="{1042345D-6030-4607-B66B-2AC9172947D7}"/>
    <pc:docChg chg="delSld modSld">
      <pc:chgData name="María Alonso (EAPN-ES)" userId="c1ab553b-eed0-42a4-b672-f6d0074d0418" providerId="ADAL" clId="{1042345D-6030-4607-B66B-2AC9172947D7}" dt="2023-07-11T08:00:17.419" v="35" actId="14100"/>
      <pc:docMkLst>
        <pc:docMk/>
      </pc:docMkLst>
      <pc:sldChg chg="modSp mod">
        <pc:chgData name="María Alonso (EAPN-ES)" userId="c1ab553b-eed0-42a4-b672-f6d0074d0418" providerId="ADAL" clId="{1042345D-6030-4607-B66B-2AC9172947D7}" dt="2023-07-11T08:00:17.419" v="35" actId="14100"/>
        <pc:sldMkLst>
          <pc:docMk/>
          <pc:sldMk cId="134691236" sldId="277"/>
        </pc:sldMkLst>
        <pc:graphicFrameChg chg="mod">
          <ac:chgData name="María Alonso (EAPN-ES)" userId="c1ab553b-eed0-42a4-b672-f6d0074d0418" providerId="ADAL" clId="{1042345D-6030-4607-B66B-2AC9172947D7}" dt="2023-07-11T08:00:17.419" v="35" actId="14100"/>
          <ac:graphicFrameMkLst>
            <pc:docMk/>
            <pc:sldMk cId="134691236" sldId="277"/>
            <ac:graphicFrameMk id="3" creationId="{00000000-0000-0000-0000-000000000000}"/>
          </ac:graphicFrameMkLst>
        </pc:graphicFrameChg>
      </pc:sldChg>
      <pc:sldChg chg="modSp mod">
        <pc:chgData name="María Alonso (EAPN-ES)" userId="c1ab553b-eed0-42a4-b672-f6d0074d0418" providerId="ADAL" clId="{1042345D-6030-4607-B66B-2AC9172947D7}" dt="2023-07-11T07:59:59.643" v="33" actId="14100"/>
        <pc:sldMkLst>
          <pc:docMk/>
          <pc:sldMk cId="1993917514" sldId="282"/>
        </pc:sldMkLst>
        <pc:graphicFrameChg chg="mod">
          <ac:chgData name="María Alonso (EAPN-ES)" userId="c1ab553b-eed0-42a4-b672-f6d0074d0418" providerId="ADAL" clId="{1042345D-6030-4607-B66B-2AC9172947D7}" dt="2023-07-11T07:59:59.643" v="33" actId="14100"/>
          <ac:graphicFrameMkLst>
            <pc:docMk/>
            <pc:sldMk cId="1993917514" sldId="282"/>
            <ac:graphicFrameMk id="2" creationId="{00000000-0000-0000-0000-000000000000}"/>
          </ac:graphicFrameMkLst>
        </pc:graphicFrameChg>
      </pc:sldChg>
      <pc:sldChg chg="del">
        <pc:chgData name="María Alonso (EAPN-ES)" userId="c1ab553b-eed0-42a4-b672-f6d0074d0418" providerId="ADAL" clId="{1042345D-6030-4607-B66B-2AC9172947D7}" dt="2023-07-11T07:39:45.396" v="0" actId="2696"/>
        <pc:sldMkLst>
          <pc:docMk/>
          <pc:sldMk cId="2588961993" sldId="28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1"/>
          <a:lstStyle/>
          <a:p>
            <a:pPr>
              <a:defRPr sz="1600" baseline="0">
                <a:latin typeface="Century Gothic" panose="020B0502020202020204" pitchFamily="34" charset="0"/>
              </a:defRPr>
            </a:pPr>
            <a:r>
              <a:rPr lang="en-US" sz="1600" baseline="0" dirty="0">
                <a:latin typeface="Century Gothic" panose="020B0502020202020204" pitchFamily="34" charset="0"/>
              </a:rPr>
              <a:t>INGRESOS 2014 (</a:t>
            </a:r>
            <a:r>
              <a:rPr lang="en-US" sz="1200" baseline="0" dirty="0">
                <a:latin typeface="Century Gothic" panose="020B0502020202020204" pitchFamily="34" charset="0"/>
              </a:rPr>
              <a:t>en cifras</a:t>
            </a:r>
            <a:r>
              <a:rPr lang="en-US" sz="1600" baseline="0" dirty="0">
                <a:latin typeface="Century Gothic" panose="020B0502020202020204" pitchFamily="34" charset="0"/>
              </a:rPr>
              <a:t>)</a:t>
            </a:r>
          </a:p>
        </c:rich>
      </c:tx>
      <c:layout>
        <c:manualLayout>
          <c:xMode val="edge"/>
          <c:yMode val="edge"/>
          <c:x val="0.20928168475107703"/>
          <c:y val="1.623053787674385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083333333333334E-2"/>
          <c:y val="0.14489074803149607"/>
          <c:w val="0.67954183070866137"/>
          <c:h val="0.8207342519685039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"/>
          <c:y val="0.16845792322834646"/>
          <c:w val="0.3"/>
          <c:h val="0.83154207677165359"/>
        </c:manualLayout>
      </c:layout>
      <c:overlay val="0"/>
      <c:txPr>
        <a:bodyPr/>
        <a:lstStyle/>
        <a:p>
          <a:pPr>
            <a:defRPr sz="900" baseline="0">
              <a:latin typeface="Century Gothic" panose="020B0502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046161537606933E-2"/>
          <c:y val="6.9799092090542914E-2"/>
          <c:w val="0.82497926817655176"/>
          <c:h val="0.8484874419638127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INGRESOS 2016</c:v>
                </c:pt>
              </c:strCache>
            </c:strRef>
          </c:tx>
          <c:explosion val="40"/>
          <c:dLbls>
            <c:dLbl>
              <c:idx val="3"/>
              <c:layout>
                <c:manualLayout>
                  <c:x val="0"/>
                  <c:y val="9.3790935374105724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36-42AB-A456-CBAEA0F6A1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/>
                </a:pPr>
                <a:endParaRPr lang="es-ES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Hoja1!$A$2:$A$10</c:f>
              <c:strCache>
                <c:ptCount val="9"/>
                <c:pt idx="0">
                  <c:v>MSSA.E.Colaboración.</c:v>
                </c:pt>
                <c:pt idx="1">
                  <c:v>MSSA. Programas 0,7</c:v>
                </c:pt>
                <c:pt idx="2">
                  <c:v>IMV</c:v>
                </c:pt>
                <c:pt idx="3">
                  <c:v>Horizon</c:v>
                </c:pt>
                <c:pt idx="4">
                  <c:v>Modernización digital</c:v>
                </c:pt>
                <c:pt idx="5">
                  <c:v>Pobreza EAPN -POI</c:v>
                </c:pt>
                <c:pt idx="6">
                  <c:v>Cuotas entidades</c:v>
                </c:pt>
                <c:pt idx="7">
                  <c:v>UTE </c:v>
                </c:pt>
                <c:pt idx="8">
                  <c:v>Colaboraciones</c:v>
                </c:pt>
              </c:strCache>
            </c:strRef>
          </c:cat>
          <c:val>
            <c:numRef>
              <c:f>Hoja1!$B$2:$B$10</c:f>
              <c:numCache>
                <c:formatCode>#,##0.00</c:formatCode>
                <c:ptCount val="9"/>
                <c:pt idx="0">
                  <c:v>176389</c:v>
                </c:pt>
                <c:pt idx="1">
                  <c:v>428879.74</c:v>
                </c:pt>
                <c:pt idx="2">
                  <c:v>1601384.44</c:v>
                </c:pt>
                <c:pt idx="3">
                  <c:v>5000</c:v>
                </c:pt>
                <c:pt idx="4">
                  <c:v>307966.61</c:v>
                </c:pt>
                <c:pt idx="5">
                  <c:v>250000</c:v>
                </c:pt>
                <c:pt idx="6">
                  <c:v>30900</c:v>
                </c:pt>
                <c:pt idx="7">
                  <c:v>44816.88</c:v>
                </c:pt>
                <c:pt idx="8">
                  <c:v>51491.46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B-450C-90A1-0B41DEC6C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2628111942364215"/>
          <c:y val="0.20893692187159579"/>
          <c:w val="0.2737188427476312"/>
          <c:h val="0.62973252184330852"/>
        </c:manualLayout>
      </c:layout>
      <c:overlay val="0"/>
      <c:txPr>
        <a:bodyPr/>
        <a:lstStyle/>
        <a:p>
          <a:pPr>
            <a:defRPr sz="1400" baseline="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1"/>
          <a:lstStyle/>
          <a:p>
            <a:pPr>
              <a:defRPr sz="1600" baseline="0">
                <a:latin typeface="Century Gothic" panose="020B0502020202020204" pitchFamily="34" charset="0"/>
              </a:defRPr>
            </a:pPr>
            <a:r>
              <a:rPr lang="en-US" sz="1600" baseline="0" dirty="0">
                <a:latin typeface="Century Gothic" panose="020B0502020202020204" pitchFamily="34" charset="0"/>
              </a:rPr>
              <a:t>INGRESOS 2014 (</a:t>
            </a:r>
            <a:r>
              <a:rPr lang="en-US" sz="1200" baseline="0" dirty="0">
                <a:latin typeface="Century Gothic" panose="020B0502020202020204" pitchFamily="34" charset="0"/>
              </a:rPr>
              <a:t>en cifras</a:t>
            </a:r>
            <a:r>
              <a:rPr lang="en-US" sz="1600" baseline="0" dirty="0">
                <a:latin typeface="Century Gothic" panose="020B0502020202020204" pitchFamily="34" charset="0"/>
              </a:rPr>
              <a:t>)</a:t>
            </a:r>
          </a:p>
        </c:rich>
      </c:tx>
      <c:layout>
        <c:manualLayout>
          <c:xMode val="edge"/>
          <c:yMode val="edge"/>
          <c:x val="0.20928168475107703"/>
          <c:y val="1.623053787674385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083333333333334E-2"/>
          <c:y val="0.14489074803149607"/>
          <c:w val="0.67954183070866137"/>
          <c:h val="0.8207342519685039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"/>
          <c:y val="0.16845792322834646"/>
          <c:w val="0.3"/>
          <c:h val="0.83154207677165359"/>
        </c:manualLayout>
      </c:layout>
      <c:overlay val="0"/>
      <c:txPr>
        <a:bodyPr/>
        <a:lstStyle/>
        <a:p>
          <a:pPr>
            <a:defRPr sz="900" baseline="0">
              <a:latin typeface="Century Gothic" panose="020B0502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233381476132284"/>
          <c:w val="0.76093028269928575"/>
          <c:h val="0.78286727400659184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INGRESOS 2016</c:v>
                </c:pt>
              </c:strCache>
            </c:strRef>
          </c:tx>
          <c:explosion val="30"/>
          <c:dLbls>
            <c:dLbl>
              <c:idx val="1"/>
              <c:layout>
                <c:manualLayout>
                  <c:x val="7.1743499780626996E-2"/>
                  <c:y val="4.439201199866681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316618304180889"/>
                      <c:h val="8.64209532274191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2B5-47C8-A946-03B03CDC6A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2"/>
                <c:pt idx="0">
                  <c:v>Públicos </c:v>
                </c:pt>
                <c:pt idx="1">
                  <c:v>Privados </c:v>
                </c:pt>
              </c:strCache>
            </c:strRef>
          </c:cat>
          <c:val>
            <c:numRef>
              <c:f>Hoja1!$B$2:$B$4</c:f>
              <c:numCache>
                <c:formatCode>#,##0.00</c:formatCode>
                <c:ptCount val="3"/>
                <c:pt idx="0">
                  <c:v>2769619.79</c:v>
                </c:pt>
                <c:pt idx="1">
                  <c:v>127208.34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B-450C-90A1-0B41DEC6C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2329183070866143"/>
          <c:y val="0.21122744496079046"/>
          <c:w val="0.26212483595800523"/>
          <c:h val="0.24171999407473249"/>
        </c:manualLayout>
      </c:layout>
      <c:overlay val="0"/>
      <c:txPr>
        <a:bodyPr/>
        <a:lstStyle/>
        <a:p>
          <a:pPr>
            <a:defRPr sz="1400" baseline="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581728335977864E-2"/>
          <c:y val="5.187653651018833E-2"/>
          <c:w val="0.69726535608104323"/>
          <c:h val="0.8148012148976910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GASTOS( en porcentaje)</c:v>
                </c:pt>
              </c:strCache>
            </c:strRef>
          </c:tx>
          <c:explosion val="2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CE6B-47E4-83E3-DD7D620C58A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EEC7-4003-94A9-14AE65716F5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0-2FA7-40FD-85DF-42E46420BF50}"/>
              </c:ext>
            </c:extLst>
          </c:dPt>
          <c:dLbls>
            <c:dLbl>
              <c:idx val="2"/>
              <c:layout>
                <c:manualLayout>
                  <c:x val="1.8139544324134924E-2"/>
                  <c:y val="3.5216884733605099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A7-40FD-85DF-42E46420BF50}"/>
                </c:ext>
              </c:extLst>
            </c:dLbl>
            <c:dLbl>
              <c:idx val="3"/>
              <c:layout>
                <c:manualLayout>
                  <c:x val="9.5689688325228797E-2"/>
                  <c:y val="-2.442410245015511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A7-40FD-85DF-42E46420BF50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Personal</c:v>
                </c:pt>
                <c:pt idx="1">
                  <c:v>Actividades Programas</c:v>
                </c:pt>
                <c:pt idx="2">
                  <c:v>Actividades institucionales/Organos Gobierno</c:v>
                </c:pt>
                <c:pt idx="3">
                  <c:v>Mantenimiento y estructura</c:v>
                </c:pt>
              </c:strCache>
            </c:strRef>
          </c:cat>
          <c:val>
            <c:numRef>
              <c:f>Hoja1!$B$2:$B$5</c:f>
              <c:numCache>
                <c:formatCode>#,##0.00</c:formatCode>
                <c:ptCount val="4"/>
                <c:pt idx="0">
                  <c:v>1301307.5</c:v>
                </c:pt>
                <c:pt idx="1">
                  <c:v>1089649.1000000001</c:v>
                </c:pt>
                <c:pt idx="2">
                  <c:v>58032.88</c:v>
                </c:pt>
                <c:pt idx="3">
                  <c:v>447838.65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0-4EB6-BD7D-0BBCB1384E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0122301225789729"/>
          <c:y val="0.14136748338503699"/>
          <c:w val="0.29877698774210271"/>
          <c:h val="0.71746372910132505"/>
        </c:manualLayout>
      </c:layout>
      <c:overlay val="0"/>
      <c:txPr>
        <a:bodyPr/>
        <a:lstStyle/>
        <a:p>
          <a:pPr>
            <a:defRPr sz="1300" b="0" i="0" baseline="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 b="1"/>
      </a:pPr>
      <a:endParaRPr lang="es-E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D023A-8E35-42C3-ABDE-D17152A0F2D6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A09D8-6E08-46D0-B596-0C886C257A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015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0AE83-79C2-443C-B65D-16950336BCB0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92027-45B4-4D16-BFB9-257F28C9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413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3"/>
          </p:nvPr>
        </p:nvSpPr>
        <p:spPr>
          <a:xfrm>
            <a:off x="500063" y="2071688"/>
            <a:ext cx="8215341" cy="3929080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endParaRPr lang="es-E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3"/>
          </p:nvPr>
        </p:nvSpPr>
        <p:spPr>
          <a:xfrm>
            <a:off x="428625" y="2000250"/>
            <a:ext cx="6500813" cy="4000500"/>
          </a:xfrm>
        </p:spPr>
        <p:txBody>
          <a:bodyPr/>
          <a:lstStyle>
            <a:lvl1pPr>
              <a:defRPr sz="2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Logo PP Bea.jp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358082" y="285728"/>
            <a:ext cx="1524000" cy="100584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68580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57FC0-3112-4249-BB18-AD4378E917D1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7215206" y="1214422"/>
            <a:ext cx="0" cy="4613275"/>
          </a:xfrm>
          <a:prstGeom prst="lin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 flipH="1">
            <a:off x="214282" y="1571612"/>
            <a:ext cx="8676000" cy="0"/>
          </a:xfrm>
          <a:prstGeom prst="line">
            <a:avLst/>
          </a:prstGeom>
          <a:noFill/>
          <a:ln w="28575">
            <a:solidFill>
              <a:srgbClr val="7A002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Logo PP Bea.jp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358082" y="357166"/>
            <a:ext cx="1524000" cy="100584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Guión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s-ES" dirty="0"/>
          </a:p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6C9A7-64E8-414C-AFE6-9091027317C9}" type="datetimeFigureOut">
              <a:rPr lang="es-ES" smtClean="0"/>
              <a:t>11/07/2023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7215206" y="1000108"/>
            <a:ext cx="0" cy="863600"/>
          </a:xfrm>
          <a:prstGeom prst="lin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 flipH="1">
            <a:off x="5857884" y="1500174"/>
            <a:ext cx="3019425" cy="0"/>
          </a:xfrm>
          <a:prstGeom prst="line">
            <a:avLst/>
          </a:prstGeom>
          <a:noFill/>
          <a:ln w="28575">
            <a:solidFill>
              <a:srgbClr val="7A002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755576" y="1052736"/>
          <a:ext cx="64807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1363560612"/>
              </p:ext>
            </p:extLst>
          </p:nvPr>
        </p:nvGraphicFramePr>
        <p:xfrm>
          <a:off x="179512" y="116632"/>
          <a:ext cx="8712968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69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755576" y="1052736"/>
          <a:ext cx="64807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567229747"/>
              </p:ext>
            </p:extLst>
          </p:nvPr>
        </p:nvGraphicFramePr>
        <p:xfrm>
          <a:off x="323528" y="836712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585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389701314"/>
              </p:ext>
            </p:extLst>
          </p:nvPr>
        </p:nvGraphicFramePr>
        <p:xfrm>
          <a:off x="251520" y="476672"/>
          <a:ext cx="864096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917514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12bacf5-bf5c-43b0-8c45-816f8cfd4a6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C470B4A20321743B6DA4F20DCDF716B" ma:contentTypeVersion="15" ma:contentTypeDescription="Crear nuevo documento." ma:contentTypeScope="" ma:versionID="b8f4796078511a799aea743cd97d82ae">
  <xsd:schema xmlns:xsd="http://www.w3.org/2001/XMLSchema" xmlns:xs="http://www.w3.org/2001/XMLSchema" xmlns:p="http://schemas.microsoft.com/office/2006/metadata/properties" xmlns:ns3="712bacf5-bf5c-43b0-8c45-816f8cfd4a65" xmlns:ns4="b5f79dca-da10-4381-b8f8-494ad7b2f335" targetNamespace="http://schemas.microsoft.com/office/2006/metadata/properties" ma:root="true" ma:fieldsID="3380c8baf9b213072296e84c8908c196" ns3:_="" ns4:_="">
    <xsd:import namespace="712bacf5-bf5c-43b0-8c45-816f8cfd4a65"/>
    <xsd:import namespace="b5f79dca-da10-4381-b8f8-494ad7b2f3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2bacf5-bf5c-43b0-8c45-816f8cfd4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79dca-da10-4381-b8f8-494ad7b2f3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BE32EE-B029-4A75-B050-220DCF81A1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AB43F5-A7A6-41D3-99E3-CF9F7ECADCC5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712bacf5-bf5c-43b0-8c45-816f8cfd4a65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b5f79dca-da10-4381-b8f8-494ad7b2f33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893B69-C82C-4575-B7E0-42B71404DA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2bacf5-bf5c-43b0-8c45-816f8cfd4a65"/>
    <ds:schemaRef ds:uri="b5f79dca-da10-4381-b8f8-494ad7b2f3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20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Verdana</vt:lpstr>
      <vt:lpstr>Diseño personalizado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MJ</dc:creator>
  <cp:lastModifiedBy>María Alonso (EAPN-ES)</cp:lastModifiedBy>
  <cp:revision>150</cp:revision>
  <cp:lastPrinted>2019-11-04T15:24:18Z</cp:lastPrinted>
  <dcterms:created xsi:type="dcterms:W3CDTF">2013-03-23T21:51:38Z</dcterms:created>
  <dcterms:modified xsi:type="dcterms:W3CDTF">2023-07-11T08:00:21Z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0x0101008C470B4A20321743B6DA4F20DCDF716B</vt:lpwstr>
  </property>
</Properties>
</file>